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9" r:id="rId4"/>
    <p:sldId id="260" r:id="rId5"/>
    <p:sldId id="272" r:id="rId6"/>
    <p:sldId id="262" r:id="rId7"/>
    <p:sldId id="263" r:id="rId8"/>
    <p:sldId id="264" r:id="rId9"/>
    <p:sldId id="265" r:id="rId10"/>
    <p:sldId id="271" r:id="rId11"/>
    <p:sldId id="270" r:id="rId12"/>
    <p:sldId id="269" r:id="rId13"/>
    <p:sldId id="268" r:id="rId14"/>
    <p:sldId id="266" r:id="rId15"/>
    <p:sldId id="267"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5" autoAdjust="0"/>
    <p:restoredTop sz="94660" autoAdjust="0"/>
  </p:normalViewPr>
  <p:slideViewPr>
    <p:cSldViewPr snapToGrid="0">
      <p:cViewPr varScale="1">
        <p:scale>
          <a:sx n="86" d="100"/>
          <a:sy n="86" d="100"/>
        </p:scale>
        <p:origin x="562" y="62"/>
      </p:cViewPr>
      <p:guideLst>
        <p:guide orient="horz" pos="2160"/>
        <p:guide pos="3840"/>
      </p:guideLst>
    </p:cSldViewPr>
  </p:slideViewPr>
  <p:outlineViewPr>
    <p:cViewPr>
      <p:scale>
        <a:sx n="33" d="100"/>
        <a:sy n="33" d="100"/>
      </p:scale>
      <p:origin x="0" y="283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pPr/>
              <a:t>12/12/2017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pPr/>
              <a:t>12/12/2017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pPr/>
              <a:t>12/12/2017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pPr/>
              <a:t>12/12/2017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pPr/>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pPr/>
              <a:t>12/12/2017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pPr/>
              <a:t>12/12/2017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pPr/>
              <a:t>12/12/2017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pPr/>
              <a:t>12/12/2017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pPr/>
              <a:t>12/12/2017</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pPr/>
              <a:t>12/12/2017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pPr/>
              <a:t>12/12/2017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pPr/>
              <a:t>12/12/2017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pPr/>
              <a:t>12/12/2017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pPr/>
              <a:t>12/12/2017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pPr/>
              <a:t>12/12/2017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pPr/>
              <a:t>12/12/2017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pPr/>
              <a:t>12/12/2017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pPr/>
              <a:t>12/12/2017</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E43A4-A30B-45DF-837F-3404ED7C4F64}"/>
              </a:ext>
            </a:extLst>
          </p:cNvPr>
          <p:cNvSpPr>
            <a:spLocks noGrp="1"/>
          </p:cNvSpPr>
          <p:nvPr>
            <p:ph type="ctrTitle"/>
          </p:nvPr>
        </p:nvSpPr>
        <p:spPr>
          <a:xfrm>
            <a:off x="628070" y="2851275"/>
            <a:ext cx="8144134" cy="1373070"/>
          </a:xfrm>
        </p:spPr>
        <p:txBody>
          <a:bodyPr/>
          <a:lstStyle/>
          <a:p>
            <a:r>
              <a:rPr lang="en-US" dirty="0"/>
              <a:t>EROS</a:t>
            </a:r>
            <a:br>
              <a:rPr lang="en-US" dirty="0"/>
            </a:br>
            <a:endParaRPr lang="en-US" dirty="0"/>
          </a:p>
        </p:txBody>
      </p:sp>
      <p:sp>
        <p:nvSpPr>
          <p:cNvPr id="3" name="Subtitle 2">
            <a:extLst>
              <a:ext uri="{FF2B5EF4-FFF2-40B4-BE49-F238E27FC236}">
                <a16:creationId xmlns:a16="http://schemas.microsoft.com/office/drawing/2014/main" id="{24A16353-2B92-4014-86AC-64BB187F3D54}"/>
              </a:ext>
            </a:extLst>
          </p:cNvPr>
          <p:cNvSpPr>
            <a:spLocks noGrp="1"/>
          </p:cNvSpPr>
          <p:nvPr>
            <p:ph type="subTitle" idx="1"/>
          </p:nvPr>
        </p:nvSpPr>
        <p:spPr>
          <a:xfrm>
            <a:off x="732573" y="3675581"/>
            <a:ext cx="8144134" cy="1117687"/>
          </a:xfrm>
        </p:spPr>
        <p:txBody>
          <a:bodyPr/>
          <a:lstStyle/>
          <a:p>
            <a:r>
              <a:rPr lang="en-US" sz="2800" b="1" dirty="0"/>
              <a:t>Emergency Rescue Operation System</a:t>
            </a:r>
          </a:p>
          <a:p>
            <a:endParaRPr lang="en-US" b="1" dirty="0"/>
          </a:p>
        </p:txBody>
      </p:sp>
    </p:spTree>
    <p:extLst>
      <p:ext uri="{BB962C8B-B14F-4D97-AF65-F5344CB8AC3E}">
        <p14:creationId xmlns:p14="http://schemas.microsoft.com/office/powerpoint/2010/main" val="18013110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dirty="0"/>
              <a:t>People rescued from the area of impact are then treated by doctors.</a:t>
            </a:r>
            <a:br>
              <a:rPr lang="en-US" dirty="0"/>
            </a:br>
            <a:endParaRPr lang="en-US"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85292" y="2825262"/>
            <a:ext cx="4317146" cy="1901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321" y="857731"/>
            <a:ext cx="9613861" cy="1080938"/>
          </a:xfrm>
        </p:spPr>
        <p:txBody>
          <a:bodyPr>
            <a:normAutofit fontScale="90000"/>
          </a:bodyPr>
          <a:lstStyle/>
          <a:p>
            <a:r>
              <a:rPr lang="en-US" sz="2700" dirty="0"/>
              <a:t>Nurse will collect patient information and assigns them to the doctor. Doctor will request for the patient’s health report and will treat the patient.</a:t>
            </a:r>
            <a:br>
              <a:rPr lang="en-US" dirty="0"/>
            </a:br>
            <a:endParaRPr lang="en-US"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25638" y="2438399"/>
            <a:ext cx="7652116" cy="3446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dirty="0"/>
              <a:t>By tracking patient’s health progress, doctor will take decision if to discharge the patient or provide further treatment.</a:t>
            </a:r>
            <a:br>
              <a:rPr lang="en-US" dirty="0"/>
            </a:br>
            <a:endParaRPr lang="en-US" dirty="0"/>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08031" y="2391508"/>
            <a:ext cx="5380892" cy="3704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A separate log is maintained about the people who were found to be involved in the impact and families can look for them here.</a:t>
            </a:r>
            <a:br>
              <a:rPr lang="en-US" sz="2400" dirty="0"/>
            </a:br>
            <a:endParaRPr lang="en-US" sz="2400"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492" y="2325077"/>
            <a:ext cx="10070123" cy="359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Interested volunteers can contribute to the cause in the form of donations (Blood, Financial or Clothes)</a:t>
            </a:r>
            <a:br>
              <a:rPr lang="en-US" sz="2400" dirty="0"/>
            </a:br>
            <a:endParaRPr lang="en-US" sz="2400"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2318" y="2382349"/>
            <a:ext cx="5762625" cy="3781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Thank you!</a:t>
            </a:r>
          </a:p>
        </p:txBody>
      </p:sp>
      <p:sp>
        <p:nvSpPr>
          <p:cNvPr id="3" name="Content Placeholder 2"/>
          <p:cNvSpPr>
            <a:spLocks noGrp="1"/>
          </p:cNvSpPr>
          <p:nvPr>
            <p:ph idx="1"/>
          </p:nvPr>
        </p:nvSpPr>
        <p:spPr/>
        <p:txBody>
          <a:bodyPr/>
          <a:lstStyle/>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75" name="Picture 52" descr="A close up of a building&#10;&#10;Description generated with very high confidence">
            <a:extLst>
              <a:ext uri="{FF2B5EF4-FFF2-40B4-BE49-F238E27FC236}">
                <a16:creationId xmlns:a16="http://schemas.microsoft.com/office/drawing/2014/main" id="{01CFC1BB-C5B3-4479-9752-C53221627F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6" name="Picture 54" descr="A close up of a logo&#10;&#10;Description generated with very high confidence">
            <a:extLst>
              <a:ext uri="{FF2B5EF4-FFF2-40B4-BE49-F238E27FC236}">
                <a16:creationId xmlns:a16="http://schemas.microsoft.com/office/drawing/2014/main" id="{C56FCE19-3103-4473-A92E-E38D00FCD006}"/>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7" name="Picture 56" descr="A close up of a logo&#10;&#10;Description generated with very high confidence">
            <a:extLst>
              <a:ext uri="{FF2B5EF4-FFF2-40B4-BE49-F238E27FC236}">
                <a16:creationId xmlns:a16="http://schemas.microsoft.com/office/drawing/2014/main" id="{E909C556-FC01-4870-ABC0-8D5C17BD0F3D}"/>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78" name="Rectangle 58">
            <a:extLst>
              <a:ext uri="{FF2B5EF4-FFF2-40B4-BE49-F238E27FC236}">
                <a16:creationId xmlns:a16="http://schemas.microsoft.com/office/drawing/2014/main" id="{C6DB8A24-0DF2-4AB3-9191-C02AB6937C1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60">
            <a:extLst>
              <a:ext uri="{FF2B5EF4-FFF2-40B4-BE49-F238E27FC236}">
                <a16:creationId xmlns:a16="http://schemas.microsoft.com/office/drawing/2014/main" id="{6924F406-F250-4FCF-A28E-52F364A5AA1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80" name="Group 62">
            <a:extLst>
              <a:ext uri="{FF2B5EF4-FFF2-40B4-BE49-F238E27FC236}">
                <a16:creationId xmlns:a16="http://schemas.microsoft.com/office/drawing/2014/main" id="{905A9BAA-B344-45D2-838C-73856C4B15D4}"/>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64" name="Rectangle 63">
              <a:extLst>
                <a:ext uri="{FF2B5EF4-FFF2-40B4-BE49-F238E27FC236}">
                  <a16:creationId xmlns:a16="http://schemas.microsoft.com/office/drawing/2014/main" id="{390434AA-4632-440E-9AE7-411396A779CA}"/>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1" name="Picture 64" descr="A close up of a building&#10;&#10;Description generated with very high confidence">
              <a:extLst>
                <a:ext uri="{FF2B5EF4-FFF2-40B4-BE49-F238E27FC236}">
                  <a16:creationId xmlns:a16="http://schemas.microsoft.com/office/drawing/2014/main" id="{D462FD1E-E713-4FD4-8746-671C946723BD}"/>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5" name="Content Placeholder 4" descr="A picture containing person, outdoor, tree, ground&#10;&#10;Description generated with very high confidence">
            <a:extLst>
              <a:ext uri="{FF2B5EF4-FFF2-40B4-BE49-F238E27FC236}">
                <a16:creationId xmlns:a16="http://schemas.microsoft.com/office/drawing/2014/main" id="{97D1B3B8-D39B-4EDA-842C-570B514BA5E1}"/>
              </a:ext>
            </a:extLst>
          </p:cNvPr>
          <p:cNvPicPr>
            <a:picLocks noGrp="1" noChangeAspect="1"/>
          </p:cNvPicPr>
          <p:nvPr>
            <p:ph sz="half" idx="2"/>
          </p:nvPr>
        </p:nvPicPr>
        <p:blipFill rotWithShape="1">
          <a:blip r:embed="rId5"/>
          <a:srcRect l="15234" r="10959" b="-1"/>
          <a:stretch/>
        </p:blipFill>
        <p:spPr>
          <a:xfrm>
            <a:off x="4636008" y="10"/>
            <a:ext cx="7552815" cy="6856310"/>
          </a:xfrm>
          <a:prstGeom prst="rect">
            <a:avLst/>
          </a:prstGeom>
          <a:ln>
            <a:noFill/>
          </a:ln>
          <a:effectLst/>
        </p:spPr>
      </p:pic>
      <p:sp>
        <p:nvSpPr>
          <p:cNvPr id="82" name="Rectangle 66">
            <a:extLst>
              <a:ext uri="{FF2B5EF4-FFF2-40B4-BE49-F238E27FC236}">
                <a16:creationId xmlns:a16="http://schemas.microsoft.com/office/drawing/2014/main" id="{78A4CDE5-C7BC-41E1-8A4A-79E024CC09F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501856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3" name="Picture 68" descr="A close up of a logo&#10;&#10;Description generated with very high confidence">
            <a:extLst>
              <a:ext uri="{FF2B5EF4-FFF2-40B4-BE49-F238E27FC236}">
                <a16:creationId xmlns:a16="http://schemas.microsoft.com/office/drawing/2014/main" id="{025C7952-5703-489E-8DBD-F2EFAC8EEB05}"/>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5029200" cy="202738"/>
          </a:xfrm>
          <a:prstGeom prst="rect">
            <a:avLst/>
          </a:prstGeom>
        </p:spPr>
      </p:pic>
      <p:sp>
        <p:nvSpPr>
          <p:cNvPr id="2" name="Title 1">
            <a:extLst>
              <a:ext uri="{FF2B5EF4-FFF2-40B4-BE49-F238E27FC236}">
                <a16:creationId xmlns:a16="http://schemas.microsoft.com/office/drawing/2014/main" id="{57F31C5A-058A-470A-A7A7-B1894C235E7A}"/>
              </a:ext>
            </a:extLst>
          </p:cNvPr>
          <p:cNvSpPr>
            <a:spLocks noGrp="1"/>
          </p:cNvSpPr>
          <p:nvPr>
            <p:ph type="title"/>
          </p:nvPr>
        </p:nvSpPr>
        <p:spPr>
          <a:xfrm>
            <a:off x="680322" y="753228"/>
            <a:ext cx="3679028" cy="1080938"/>
          </a:xfrm>
        </p:spPr>
        <p:txBody>
          <a:bodyPr vert="horz" lIns="91440" tIns="45720" rIns="91440" bIns="45720" rtlCol="0" anchor="ctr">
            <a:normAutofit/>
          </a:bodyPr>
          <a:lstStyle/>
          <a:p>
            <a:r>
              <a:rPr lang="en-US" sz="3200" dirty="0"/>
              <a:t>Content</a:t>
            </a:r>
          </a:p>
        </p:txBody>
      </p:sp>
      <p:sp>
        <p:nvSpPr>
          <p:cNvPr id="3" name="Content Placeholder 2">
            <a:extLst>
              <a:ext uri="{FF2B5EF4-FFF2-40B4-BE49-F238E27FC236}">
                <a16:creationId xmlns:a16="http://schemas.microsoft.com/office/drawing/2014/main" id="{EBF069F5-C103-4C12-82C4-AA253B033023}"/>
              </a:ext>
            </a:extLst>
          </p:cNvPr>
          <p:cNvSpPr>
            <a:spLocks noGrp="1"/>
          </p:cNvSpPr>
          <p:nvPr>
            <p:ph sz="half" idx="1"/>
          </p:nvPr>
        </p:nvSpPr>
        <p:spPr>
          <a:xfrm>
            <a:off x="680322" y="2336873"/>
            <a:ext cx="3581635" cy="3599316"/>
          </a:xfrm>
        </p:spPr>
        <p:txBody>
          <a:bodyPr vert="horz" lIns="91440" tIns="45720" rIns="91440" bIns="45720" rtlCol="0">
            <a:normAutofit/>
          </a:bodyPr>
          <a:lstStyle/>
          <a:p>
            <a:pPr>
              <a:buClr>
                <a:schemeClr val="bg1"/>
              </a:buClr>
            </a:pPr>
            <a:r>
              <a:rPr lang="en-US" sz="1600" dirty="0"/>
              <a:t>Problem Statement</a:t>
            </a:r>
          </a:p>
          <a:p>
            <a:pPr>
              <a:buClr>
                <a:schemeClr val="bg1"/>
              </a:buClr>
            </a:pPr>
            <a:r>
              <a:rPr lang="en-US" sz="1600" dirty="0"/>
              <a:t>Solution</a:t>
            </a:r>
          </a:p>
          <a:p>
            <a:pPr>
              <a:buClr>
                <a:schemeClr val="bg1"/>
              </a:buClr>
            </a:pPr>
            <a:r>
              <a:rPr lang="en-US" sz="1600" dirty="0"/>
              <a:t>Important use cases</a:t>
            </a:r>
          </a:p>
          <a:p>
            <a:pPr>
              <a:buClr>
                <a:schemeClr val="bg1"/>
              </a:buClr>
            </a:pPr>
            <a:r>
              <a:rPr lang="en-US" sz="1600" dirty="0"/>
              <a:t>Scope</a:t>
            </a:r>
          </a:p>
          <a:p>
            <a:endParaRPr lang="en-US" sz="1600" dirty="0"/>
          </a:p>
        </p:txBody>
      </p:sp>
    </p:spTree>
    <p:extLst>
      <p:ext uri="{BB962C8B-B14F-4D97-AF65-F5344CB8AC3E}">
        <p14:creationId xmlns:p14="http://schemas.microsoft.com/office/powerpoint/2010/main" val="3846108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30" name="Picture 9" descr="A close up of a building&#10;&#10;Description generated with very high confidence">
            <a:extLst>
              <a:ext uri="{FF2B5EF4-FFF2-40B4-BE49-F238E27FC236}">
                <a16:creationId xmlns:a16="http://schemas.microsoft.com/office/drawing/2014/main" id="{01CFC1BB-C5B3-4479-9752-C53221627F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1" name="Picture 11" descr="A close up of a logo&#10;&#10;Description generated with very high confidence">
            <a:extLst>
              <a:ext uri="{FF2B5EF4-FFF2-40B4-BE49-F238E27FC236}">
                <a16:creationId xmlns:a16="http://schemas.microsoft.com/office/drawing/2014/main" id="{C56FCE19-3103-4473-A92E-E38D00FCD006}"/>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32" name="Picture 13" descr="A close up of a logo&#10;&#10;Description generated with very high confidence">
            <a:extLst>
              <a:ext uri="{FF2B5EF4-FFF2-40B4-BE49-F238E27FC236}">
                <a16:creationId xmlns:a16="http://schemas.microsoft.com/office/drawing/2014/main" id="{E909C556-FC01-4870-ABC0-8D5C17BD0F3D}"/>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33" name="Rectangle 15">
            <a:extLst>
              <a:ext uri="{FF2B5EF4-FFF2-40B4-BE49-F238E27FC236}">
                <a16:creationId xmlns:a16="http://schemas.microsoft.com/office/drawing/2014/main" id="{C6DB8A24-0DF2-4AB3-9191-C02AB6937C1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17">
            <a:extLst>
              <a:ext uri="{FF2B5EF4-FFF2-40B4-BE49-F238E27FC236}">
                <a16:creationId xmlns:a16="http://schemas.microsoft.com/office/drawing/2014/main" id="{6924F406-F250-4FCF-A28E-52F364A5AA1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5" name="Group 19">
            <a:extLst>
              <a:ext uri="{FF2B5EF4-FFF2-40B4-BE49-F238E27FC236}">
                <a16:creationId xmlns:a16="http://schemas.microsoft.com/office/drawing/2014/main" id="{7A865E47-4365-4F21-B8EA-13B2C12BCB98}"/>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1" name="Rectangle 20">
              <a:extLst>
                <a:ext uri="{FF2B5EF4-FFF2-40B4-BE49-F238E27FC236}">
                  <a16:creationId xmlns:a16="http://schemas.microsoft.com/office/drawing/2014/main" id="{0CE24988-BB27-40E5-A961-9FA7ED0DB9B3}"/>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21" descr="A close up of a building&#10;&#10;Description generated with very high confidence">
              <a:extLst>
                <a:ext uri="{FF2B5EF4-FFF2-40B4-BE49-F238E27FC236}">
                  <a16:creationId xmlns:a16="http://schemas.microsoft.com/office/drawing/2014/main" id="{80BDE80E-ADE0-4E16-8F80-306A15F4D3FB}"/>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5" name="Content Placeholder 4" descr="A picture containing person, child, young, indoor&#10;&#10;Description generated with very high confidence">
            <a:extLst>
              <a:ext uri="{FF2B5EF4-FFF2-40B4-BE49-F238E27FC236}">
                <a16:creationId xmlns:a16="http://schemas.microsoft.com/office/drawing/2014/main" id="{3A904AAA-6C96-415A-80C8-9999B801B62E}"/>
              </a:ext>
            </a:extLst>
          </p:cNvPr>
          <p:cNvPicPr>
            <a:picLocks noGrp="1" noChangeAspect="1"/>
          </p:cNvPicPr>
          <p:nvPr>
            <p:ph sz="half" idx="2"/>
          </p:nvPr>
        </p:nvPicPr>
        <p:blipFill rotWithShape="1">
          <a:blip r:embed="rId5"/>
          <a:srcRect l="33827" r="7079" b="2"/>
          <a:stretch/>
        </p:blipFill>
        <p:spPr>
          <a:xfrm>
            <a:off x="8300978" y="10"/>
            <a:ext cx="3887845" cy="3428990"/>
          </a:xfrm>
          <a:prstGeom prst="rect">
            <a:avLst/>
          </a:prstGeom>
          <a:ln>
            <a:noFill/>
          </a:ln>
          <a:effectLst/>
        </p:spPr>
      </p:pic>
      <p:sp>
        <p:nvSpPr>
          <p:cNvPr id="37" name="Rectangle 23">
            <a:extLst>
              <a:ext uri="{FF2B5EF4-FFF2-40B4-BE49-F238E27FC236}">
                <a16:creationId xmlns:a16="http://schemas.microsoft.com/office/drawing/2014/main" id="{13BC1C09-8FD1-4619-B317-E9EED5E55DD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8" name="Picture 25" descr="A close up of a logo&#10;&#10;Description generated with very high confidence">
            <a:extLst>
              <a:ext uri="{FF2B5EF4-FFF2-40B4-BE49-F238E27FC236}">
                <a16:creationId xmlns:a16="http://schemas.microsoft.com/office/drawing/2014/main" id="{D3143E80-C928-46DB-9299-0BD06348A92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sp>
        <p:nvSpPr>
          <p:cNvPr id="2" name="Title 1">
            <a:extLst>
              <a:ext uri="{FF2B5EF4-FFF2-40B4-BE49-F238E27FC236}">
                <a16:creationId xmlns:a16="http://schemas.microsoft.com/office/drawing/2014/main" id="{A6272E7F-6A7F-49E8-A0B4-822F004CCC3F}"/>
              </a:ext>
            </a:extLst>
          </p:cNvPr>
          <p:cNvSpPr>
            <a:spLocks noGrp="1"/>
          </p:cNvSpPr>
          <p:nvPr>
            <p:ph type="title"/>
          </p:nvPr>
        </p:nvSpPr>
        <p:spPr>
          <a:xfrm>
            <a:off x="680321" y="753228"/>
            <a:ext cx="5041629" cy="1080938"/>
          </a:xfrm>
        </p:spPr>
        <p:txBody>
          <a:bodyPr vert="horz" lIns="91440" tIns="45720" rIns="91440" bIns="45720" rtlCol="0" anchor="ctr">
            <a:normAutofit/>
          </a:bodyPr>
          <a:lstStyle/>
          <a:p>
            <a:r>
              <a:rPr lang="en-US" dirty="0"/>
              <a:t>Problem Statement</a:t>
            </a:r>
          </a:p>
        </p:txBody>
      </p:sp>
      <p:sp>
        <p:nvSpPr>
          <p:cNvPr id="3" name="Content Placeholder 2">
            <a:extLst>
              <a:ext uri="{FF2B5EF4-FFF2-40B4-BE49-F238E27FC236}">
                <a16:creationId xmlns:a16="http://schemas.microsoft.com/office/drawing/2014/main" id="{7B11C5F7-9F9F-4C7A-8B5A-7FA806E3C22A}"/>
              </a:ext>
            </a:extLst>
          </p:cNvPr>
          <p:cNvSpPr>
            <a:spLocks noGrp="1"/>
          </p:cNvSpPr>
          <p:nvPr>
            <p:ph sz="half" idx="1"/>
          </p:nvPr>
        </p:nvSpPr>
        <p:spPr>
          <a:xfrm>
            <a:off x="680321" y="2336873"/>
            <a:ext cx="7617481" cy="3584533"/>
          </a:xfrm>
        </p:spPr>
        <p:txBody>
          <a:bodyPr vert="horz" lIns="91440" tIns="45720" rIns="91440" bIns="45720" rtlCol="0">
            <a:normAutofit fontScale="92500" lnSpcReduction="20000"/>
          </a:bodyPr>
          <a:lstStyle/>
          <a:p>
            <a:pPr algn="just">
              <a:buFont typeface="Wingdings" panose="05000000000000000000" pitchFamily="2" charset="2"/>
              <a:buChar char="Ø"/>
            </a:pPr>
            <a:r>
              <a:rPr lang="en-US" sz="2000" dirty="0"/>
              <a:t>Not just natural calamities, even unfortunate events such as a terrorist attack or an epidemic can claim many lives and is an emergency situation.</a:t>
            </a:r>
          </a:p>
          <a:p>
            <a:pPr marL="0" indent="0" algn="just">
              <a:buNone/>
            </a:pPr>
            <a:endParaRPr lang="en-US" sz="2000" dirty="0"/>
          </a:p>
          <a:p>
            <a:pPr algn="just">
              <a:buFont typeface="Wingdings" panose="05000000000000000000" pitchFamily="2" charset="2"/>
              <a:buChar char="Ø"/>
            </a:pPr>
            <a:r>
              <a:rPr lang="en-US" sz="2000" dirty="0"/>
              <a:t>At the time of an emergency, it requires more than just the government organizations to rescue people and animals from the impacted area or region.</a:t>
            </a:r>
          </a:p>
          <a:p>
            <a:pPr marL="0" indent="0" algn="just">
              <a:buNone/>
            </a:pPr>
            <a:endParaRPr lang="en-US" sz="2000" dirty="0"/>
          </a:p>
          <a:p>
            <a:pPr algn="just">
              <a:buFont typeface="Wingdings" panose="05000000000000000000" pitchFamily="2" charset="2"/>
              <a:buChar char="Ø"/>
            </a:pPr>
            <a:r>
              <a:rPr lang="en-US" sz="2000" dirty="0"/>
              <a:t>A platform is required where all the rescue operators, volunteers, donors and the medical staffs come together to carry out various operations such as, rescue, evacuation, get a clear statistics about the losses and help the impacted people and animals reach a safer place and get required medical help.</a:t>
            </a:r>
          </a:p>
        </p:txBody>
      </p:sp>
    </p:spTree>
    <p:extLst>
      <p:ext uri="{BB962C8B-B14F-4D97-AF65-F5344CB8AC3E}">
        <p14:creationId xmlns:p14="http://schemas.microsoft.com/office/powerpoint/2010/main" val="3762938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E93D5FC-63A0-47A4-A8C7-365881F64539}"/>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Picture 14">
            <a:extLst>
              <a:ext uri="{FF2B5EF4-FFF2-40B4-BE49-F238E27FC236}">
                <a16:creationId xmlns:a16="http://schemas.microsoft.com/office/drawing/2014/main" id="{85C2F18C-671F-4ECE-96A3-EBAFC57964D9}"/>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7" name="Picture 16">
            <a:extLst>
              <a:ext uri="{FF2B5EF4-FFF2-40B4-BE49-F238E27FC236}">
                <a16:creationId xmlns:a16="http://schemas.microsoft.com/office/drawing/2014/main" id="{89728584-DEE7-4174-9BB7-DAEBB71F92D3}"/>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9" name="Rectangle 18">
            <a:extLst>
              <a:ext uri="{FF2B5EF4-FFF2-40B4-BE49-F238E27FC236}">
                <a16:creationId xmlns:a16="http://schemas.microsoft.com/office/drawing/2014/main" id="{64C1E679-9F46-4A3D-8724-12767F0EB08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2DB7D69C-15F2-4834-A591-AF4B6F90BAA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3" name="Group 22">
            <a:extLst>
              <a:ext uri="{FF2B5EF4-FFF2-40B4-BE49-F238E27FC236}">
                <a16:creationId xmlns:a16="http://schemas.microsoft.com/office/drawing/2014/main" id="{7765757F-11B2-4B46-A7DB-35AE5DE836F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4" name="Rectangle 23">
              <a:extLst>
                <a:ext uri="{FF2B5EF4-FFF2-40B4-BE49-F238E27FC236}">
                  <a16:creationId xmlns:a16="http://schemas.microsoft.com/office/drawing/2014/main" id="{1461D6A8-8DB5-4F2B-BB76-482DE74EDDC6}"/>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E453312A-CCFE-4882-B1B8-36D80B69CB37}"/>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27" name="Rectangle 26">
            <a:extLst>
              <a:ext uri="{FF2B5EF4-FFF2-40B4-BE49-F238E27FC236}">
                <a16:creationId xmlns:a16="http://schemas.microsoft.com/office/drawing/2014/main" id="{42F4BC0E-FC44-4F8D-A286-772EC2E1786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002377"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9" name="Picture 28">
            <a:extLst>
              <a:ext uri="{FF2B5EF4-FFF2-40B4-BE49-F238E27FC236}">
                <a16:creationId xmlns:a16="http://schemas.microsoft.com/office/drawing/2014/main" id="{17BC5674-71CE-4D27-A8CE-35F18664DC33}"/>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7040880" cy="202738"/>
          </a:xfrm>
          <a:prstGeom prst="rect">
            <a:avLst/>
          </a:prstGeom>
        </p:spPr>
      </p:pic>
      <p:pic>
        <p:nvPicPr>
          <p:cNvPr id="8" name="Picture 7">
            <a:extLst>
              <a:ext uri="{FF2B5EF4-FFF2-40B4-BE49-F238E27FC236}">
                <a16:creationId xmlns:a16="http://schemas.microsoft.com/office/drawing/2014/main" id="{FA21C46F-0987-49E4-840E-E082D3011311}"/>
              </a:ext>
            </a:extLst>
          </p:cNvPr>
          <p:cNvPicPr>
            <a:picLocks noChangeAspect="1"/>
          </p:cNvPicPr>
          <p:nvPr/>
        </p:nvPicPr>
        <p:blipFill rotWithShape="1">
          <a:blip r:embed="rId5"/>
          <a:srcRect l="1187" r="4" b="4"/>
          <a:stretch/>
        </p:blipFill>
        <p:spPr>
          <a:xfrm>
            <a:off x="8523258" y="4150596"/>
            <a:ext cx="3291514" cy="2231808"/>
          </a:xfrm>
          <a:prstGeom prst="rect">
            <a:avLst/>
          </a:prstGeom>
        </p:spPr>
      </p:pic>
      <p:sp>
        <p:nvSpPr>
          <p:cNvPr id="31" name="Rectangle 30">
            <a:extLst>
              <a:ext uri="{FF2B5EF4-FFF2-40B4-BE49-F238E27FC236}">
                <a16:creationId xmlns:a16="http://schemas.microsoft.com/office/drawing/2014/main" id="{48FD054B-BEE8-4416-8DD7-DB8E6AF1BE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20109" y="4150596"/>
            <a:ext cx="1038557" cy="2231807"/>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97CE2B-9DE3-4E3F-8D3A-D6EB56181998}"/>
              </a:ext>
            </a:extLst>
          </p:cNvPr>
          <p:cNvSpPr>
            <a:spLocks noGrp="1"/>
          </p:cNvSpPr>
          <p:nvPr>
            <p:ph type="title"/>
          </p:nvPr>
        </p:nvSpPr>
        <p:spPr>
          <a:xfrm>
            <a:off x="680322" y="753228"/>
            <a:ext cx="6106978" cy="1080938"/>
          </a:xfrm>
        </p:spPr>
        <p:txBody>
          <a:bodyPr vert="horz" lIns="91440" tIns="45720" rIns="91440" bIns="45720" rtlCol="0" anchor="ctr">
            <a:normAutofit/>
          </a:bodyPr>
          <a:lstStyle/>
          <a:p>
            <a:r>
              <a:rPr lang="en-US" dirty="0"/>
              <a:t>Solution</a:t>
            </a:r>
          </a:p>
        </p:txBody>
      </p:sp>
      <p:sp>
        <p:nvSpPr>
          <p:cNvPr id="3" name="Content Placeholder 2">
            <a:extLst>
              <a:ext uri="{FF2B5EF4-FFF2-40B4-BE49-F238E27FC236}">
                <a16:creationId xmlns:a16="http://schemas.microsoft.com/office/drawing/2014/main" id="{639381E6-66A8-4CAB-9B36-3D90AB2454D6}"/>
              </a:ext>
            </a:extLst>
          </p:cNvPr>
          <p:cNvSpPr>
            <a:spLocks noGrp="1"/>
          </p:cNvSpPr>
          <p:nvPr>
            <p:ph sz="half" idx="1"/>
          </p:nvPr>
        </p:nvSpPr>
        <p:spPr>
          <a:xfrm>
            <a:off x="680322" y="2113872"/>
            <a:ext cx="6475196" cy="3822317"/>
          </a:xfrm>
        </p:spPr>
        <p:txBody>
          <a:bodyPr vert="horz" lIns="91440" tIns="45720" rIns="91440" bIns="45720" rtlCol="0">
            <a:normAutofit/>
          </a:bodyPr>
          <a:lstStyle/>
          <a:p>
            <a:pPr>
              <a:buFont typeface="Wingdings" panose="05000000000000000000" pitchFamily="2" charset="2"/>
              <a:buChar char="Ø"/>
            </a:pPr>
            <a:r>
              <a:rPr lang="en-US" sz="2000" dirty="0"/>
              <a:t>When an incident is reported, each person must be assigned a clear responsibility according to the type and severity of the emergency and right messages be broadcasted to the respected group.</a:t>
            </a:r>
          </a:p>
          <a:p>
            <a:pPr marL="0" indent="0">
              <a:buNone/>
            </a:pPr>
            <a:endParaRPr lang="en-US" sz="2000" dirty="0"/>
          </a:p>
          <a:p>
            <a:pPr>
              <a:buFont typeface="Wingdings" panose="05000000000000000000" pitchFamily="2" charset="2"/>
              <a:buChar char="Ø"/>
            </a:pPr>
            <a:r>
              <a:rPr lang="en-US" sz="2000" dirty="0"/>
              <a:t>Logging all activities and the required statistics of the people rescued, loss of life and kind of medical assistance needed.</a:t>
            </a:r>
          </a:p>
          <a:p>
            <a:pPr>
              <a:buFont typeface="Wingdings" panose="05000000000000000000" pitchFamily="2" charset="2"/>
              <a:buChar char="Ø"/>
            </a:pPr>
            <a:endParaRPr lang="en-US" sz="2000" dirty="0"/>
          </a:p>
          <a:p>
            <a:pPr>
              <a:buFont typeface="Wingdings" panose="05000000000000000000" pitchFamily="2" charset="2"/>
              <a:buChar char="Ø"/>
            </a:pPr>
            <a:r>
              <a:rPr lang="en-US" sz="2000" dirty="0"/>
              <a:t>Monitoring the activities of the various groups so no delay in any operation or process is encountered.</a:t>
            </a:r>
          </a:p>
          <a:p>
            <a:pPr>
              <a:buFont typeface="Wingdings" panose="05000000000000000000" pitchFamily="2" charset="2"/>
              <a:buChar char="Ø"/>
            </a:pPr>
            <a:endParaRPr lang="en-US" sz="2000" dirty="0"/>
          </a:p>
          <a:p>
            <a:endParaRPr lang="en-US" sz="2000" dirty="0"/>
          </a:p>
        </p:txBody>
      </p:sp>
    </p:spTree>
    <p:extLst>
      <p:ext uri="{BB962C8B-B14F-4D97-AF65-F5344CB8AC3E}">
        <p14:creationId xmlns:p14="http://schemas.microsoft.com/office/powerpoint/2010/main" val="1612105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629" y="0"/>
            <a:ext cx="9613861" cy="1080938"/>
          </a:xfrm>
        </p:spPr>
        <p:txBody>
          <a:bodyPr/>
          <a:lstStyle/>
          <a:p>
            <a:r>
              <a:rPr lang="en-US" b="1" dirty="0"/>
              <a:t>Object Model</a:t>
            </a:r>
            <a:br>
              <a:rPr lang="en-US" b="1" dirty="0"/>
            </a:br>
            <a:endParaRPr lang="en-US" b="1" dirty="0"/>
          </a:p>
        </p:txBody>
      </p:sp>
      <p:sp>
        <p:nvSpPr>
          <p:cNvPr id="3" name="Content Placeholder 2"/>
          <p:cNvSpPr>
            <a:spLocks noGrp="1"/>
          </p:cNvSpPr>
          <p:nvPr>
            <p:ph sz="half" idx="1"/>
          </p:nvPr>
        </p:nvSpPr>
        <p:spPr/>
        <p:txBody>
          <a:bodyPr/>
          <a:lstStyle/>
          <a:p>
            <a:endParaRPr lang="en-US" dirty="0"/>
          </a:p>
        </p:txBody>
      </p:sp>
      <p:sp>
        <p:nvSpPr>
          <p:cNvPr id="4" name="Content Placeholder 3"/>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0678AF4F-B404-43D0-A903-C79275227E14}"/>
              </a:ext>
            </a:extLst>
          </p:cNvPr>
          <p:cNvPicPr>
            <a:picLocks noChangeAspect="1"/>
          </p:cNvPicPr>
          <p:nvPr/>
        </p:nvPicPr>
        <p:blipFill>
          <a:blip r:embed="rId2"/>
          <a:stretch>
            <a:fillRect/>
          </a:stretch>
        </p:blipFill>
        <p:spPr>
          <a:xfrm>
            <a:off x="0" y="594804"/>
            <a:ext cx="12192000" cy="626319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A9424-B6FC-4A53-814B-DE2E051DA6A6}"/>
              </a:ext>
            </a:extLst>
          </p:cNvPr>
          <p:cNvSpPr>
            <a:spLocks noGrp="1"/>
          </p:cNvSpPr>
          <p:nvPr>
            <p:ph type="title"/>
          </p:nvPr>
        </p:nvSpPr>
        <p:spPr>
          <a:xfrm>
            <a:off x="0" y="705394"/>
            <a:ext cx="10463349" cy="1080938"/>
          </a:xfrm>
        </p:spPr>
        <p:txBody>
          <a:bodyPr>
            <a:normAutofit fontScale="90000"/>
          </a:bodyPr>
          <a:lstStyle/>
          <a:p>
            <a:r>
              <a:rPr lang="en-US" b="1" dirty="0"/>
              <a:t>Important Use cases</a:t>
            </a:r>
            <a:br>
              <a:rPr lang="en-US" dirty="0"/>
            </a:br>
            <a:r>
              <a:rPr lang="en-US" sz="2400" dirty="0"/>
              <a:t>Operator reports an emergency in a particular enterprise of a network with the severity details to the Chief of Rescue Squad. An Alert email is sent to the people residing in the Network informing about the event and asking them to stay clear if possible.</a:t>
            </a:r>
            <a:br>
              <a:rPr lang="en-US" dirty="0"/>
            </a:br>
            <a:endParaRPr lang="en-US" dirty="0"/>
          </a:p>
        </p:txBody>
      </p:sp>
      <p:sp>
        <p:nvSpPr>
          <p:cNvPr id="3" name="Content Placeholder 2">
            <a:extLst>
              <a:ext uri="{FF2B5EF4-FFF2-40B4-BE49-F238E27FC236}">
                <a16:creationId xmlns:a16="http://schemas.microsoft.com/office/drawing/2014/main" id="{A920FEED-2A88-4F28-BD20-308F083CAB7A}"/>
              </a:ext>
            </a:extLst>
          </p:cNvPr>
          <p:cNvSpPr>
            <a:spLocks noGrp="1"/>
          </p:cNvSpPr>
          <p:nvPr>
            <p:ph idx="1"/>
          </p:nvPr>
        </p:nvSpPr>
        <p:spPr>
          <a:xfrm>
            <a:off x="138783" y="1955133"/>
            <a:ext cx="11579741" cy="4640976"/>
          </a:xfrm>
        </p:spPr>
        <p:txBody>
          <a:bodyPr>
            <a:normAutofit/>
          </a:bodyPr>
          <a:lstStyle/>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None/>
            </a:pP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3231" y="2343149"/>
            <a:ext cx="6216894" cy="2850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0506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A9424-B6FC-4A53-814B-DE2E051DA6A6}"/>
              </a:ext>
            </a:extLst>
          </p:cNvPr>
          <p:cNvSpPr>
            <a:spLocks noGrp="1"/>
          </p:cNvSpPr>
          <p:nvPr>
            <p:ph type="title"/>
          </p:nvPr>
        </p:nvSpPr>
        <p:spPr>
          <a:xfrm>
            <a:off x="204097" y="725200"/>
            <a:ext cx="9613861" cy="1080938"/>
          </a:xfrm>
        </p:spPr>
        <p:txBody>
          <a:bodyPr>
            <a:normAutofit/>
          </a:bodyPr>
          <a:lstStyle/>
          <a:p>
            <a:pPr algn="just">
              <a:buFont typeface="Wingdings" pitchFamily="2" charset="2"/>
              <a:buChar char="Ø"/>
            </a:pPr>
            <a:r>
              <a:rPr lang="en-US" sz="2400" dirty="0"/>
              <a:t>Chief will dispatch the appropriate search and rescue squads along with the emergency medical teams to the area of incident.</a:t>
            </a: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85045" y="2299983"/>
            <a:ext cx="7324725" cy="3667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7333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6446" y="975297"/>
            <a:ext cx="9613861" cy="1080938"/>
          </a:xfrm>
        </p:spPr>
        <p:txBody>
          <a:bodyPr>
            <a:normAutofit fontScale="90000"/>
          </a:bodyPr>
          <a:lstStyle/>
          <a:p>
            <a:r>
              <a:rPr lang="en-US" sz="2700" dirty="0"/>
              <a:t>Rescue squad is always dispatched with Ambulances and EMT (Emergency Medical Technicians) for the medical evaluation and Intensive care.</a:t>
            </a:r>
            <a:br>
              <a:rPr lang="en-US" dirty="0"/>
            </a:br>
            <a:endParaRPr lang="en-US"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45323" y="2637692"/>
            <a:ext cx="5409590" cy="2497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dirty="0"/>
              <a:t>Chief analyses the reports from the Rescue squad and decides if further actions are required.</a:t>
            </a:r>
            <a:br>
              <a:rPr lang="en-US" dirty="0"/>
            </a:br>
            <a:endParaRPr lang="en-US"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43395" y="2336800"/>
            <a:ext cx="9131527" cy="359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TM04033917[[fn=Berlin]]</Template>
  <TotalTime>9385</TotalTime>
  <Words>367</Words>
  <Application>Microsoft Office PowerPoint</Application>
  <PresentationFormat>Widescreen</PresentationFormat>
  <Paragraphs>31</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Trebuchet MS</vt:lpstr>
      <vt:lpstr>Wingdings</vt:lpstr>
      <vt:lpstr>Berlin</vt:lpstr>
      <vt:lpstr>EROS </vt:lpstr>
      <vt:lpstr>Content</vt:lpstr>
      <vt:lpstr>Problem Statement</vt:lpstr>
      <vt:lpstr>Solution</vt:lpstr>
      <vt:lpstr>Object Model </vt:lpstr>
      <vt:lpstr>Important Use cases Operator reports an emergency in a particular enterprise of a network with the severity details to the Chief of Rescue Squad. An Alert email is sent to the people residing in the Network informing about the event and asking them to stay clear if possible. </vt:lpstr>
      <vt:lpstr>Chief will dispatch the appropriate search and rescue squads along with the emergency medical teams to the area of incident.</vt:lpstr>
      <vt:lpstr>Rescue squad is always dispatched with Ambulances and EMT (Emergency Medical Technicians) for the medical evaluation and Intensive care. </vt:lpstr>
      <vt:lpstr>Chief analyses the reports from the Rescue squad and decides if further actions are required. </vt:lpstr>
      <vt:lpstr>People rescued from the area of impact are then treated by doctors. </vt:lpstr>
      <vt:lpstr>Nurse will collect patient information and assigns them to the doctor. Doctor will request for the patient’s health report and will treat the patient. </vt:lpstr>
      <vt:lpstr>By tracking patient’s health progress, doctor will take decision if to discharge the patient or provide further treatment. </vt:lpstr>
      <vt:lpstr>A separate log is maintained about the people who were found to be involved in the impact and families can look for them here. </vt:lpstr>
      <vt:lpstr>Interested volunteers can contribute to the cause in the form of donations (Blood, Financial or Clothes)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EROS</dc:title>
  <dc:creator>inchara1710@gmail.com</dc:creator>
  <cp:lastModifiedBy>inchara1710@gmail.com</cp:lastModifiedBy>
  <cp:revision>34</cp:revision>
  <dcterms:created xsi:type="dcterms:W3CDTF">2017-12-02T22:33:26Z</dcterms:created>
  <dcterms:modified xsi:type="dcterms:W3CDTF">2017-12-13T04:56:42Z</dcterms:modified>
</cp:coreProperties>
</file>